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F8458-72E7-44F1-AA69-45639FA79B86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F478E-31C2-4A35-9659-7BF189E15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F478E-31C2-4A35-9659-7BF189E1563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F478E-31C2-4A35-9659-7BF189E1563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F478E-31C2-4A35-9659-7BF189E1563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F478E-31C2-4A35-9659-7BF189E1563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FD4F40-59D8-479A-A168-FD7488015B14}" type="datetimeFigureOut">
              <a:rPr lang="en-US" smtClean="0"/>
              <a:pPr/>
              <a:t>7/11/2017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D5CBF6-E8D7-42A0-8954-60E3CFBBE83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2400" y="3276600"/>
            <a:ext cx="4724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By:</a:t>
            </a:r>
          </a:p>
          <a:p>
            <a:endParaRPr lang="en-US" dirty="0"/>
          </a:p>
          <a:p>
            <a:r>
              <a:rPr lang="en-US" sz="2800" dirty="0" smtClean="0">
                <a:latin typeface="Algerian" pitchFamily="82" charset="0"/>
              </a:rPr>
              <a:t>Dr. </a:t>
            </a:r>
            <a:r>
              <a:rPr lang="en-US" sz="2800" dirty="0" err="1" smtClean="0">
                <a:latin typeface="Algerian" pitchFamily="82" charset="0"/>
              </a:rPr>
              <a:t>Pushpa</a:t>
            </a:r>
            <a:r>
              <a:rPr lang="en-US" sz="2800" dirty="0" smtClean="0">
                <a:latin typeface="Algerian" pitchFamily="82" charset="0"/>
              </a:rPr>
              <a:t> </a:t>
            </a:r>
            <a:r>
              <a:rPr lang="en-US" sz="2800" dirty="0" err="1" smtClean="0">
                <a:latin typeface="Algerian" pitchFamily="82" charset="0"/>
              </a:rPr>
              <a:t>Mishra</a:t>
            </a:r>
            <a:endParaRPr lang="en-US" sz="2800" dirty="0" smtClean="0">
              <a:latin typeface="Algerian" pitchFamily="82" charset="0"/>
            </a:endParaRPr>
          </a:p>
          <a:p>
            <a:r>
              <a:rPr lang="en-US" sz="2800" dirty="0" smtClean="0">
                <a:latin typeface="Algerian" pitchFamily="82" charset="0"/>
              </a:rPr>
              <a:t>Assistant Professor</a:t>
            </a:r>
          </a:p>
          <a:p>
            <a:r>
              <a:rPr lang="en-US" sz="2800" dirty="0" smtClean="0">
                <a:latin typeface="Algerian" pitchFamily="82" charset="0"/>
              </a:rPr>
              <a:t>Jain </a:t>
            </a:r>
            <a:r>
              <a:rPr lang="en-US" sz="2800" dirty="0" err="1" smtClean="0">
                <a:latin typeface="Algerian" pitchFamily="82" charset="0"/>
              </a:rPr>
              <a:t>Vishva</a:t>
            </a:r>
            <a:r>
              <a:rPr lang="en-US" sz="2800" dirty="0" smtClean="0">
                <a:latin typeface="Algerian" pitchFamily="82" charset="0"/>
              </a:rPr>
              <a:t> </a:t>
            </a:r>
            <a:r>
              <a:rPr lang="en-US" sz="2800" dirty="0" err="1" smtClean="0">
                <a:latin typeface="Algerian" pitchFamily="82" charset="0"/>
              </a:rPr>
              <a:t>Bharti</a:t>
            </a:r>
            <a:r>
              <a:rPr lang="en-US" sz="2800" dirty="0" smtClean="0">
                <a:latin typeface="Algerian" pitchFamily="82" charset="0"/>
              </a:rPr>
              <a:t> Institute,</a:t>
            </a:r>
          </a:p>
          <a:p>
            <a:r>
              <a:rPr lang="en-US" sz="2800" dirty="0" err="1" smtClean="0">
                <a:latin typeface="Algerian" pitchFamily="82" charset="0"/>
              </a:rPr>
              <a:t>Ladnun</a:t>
            </a:r>
            <a:r>
              <a:rPr lang="en-US" sz="2800" dirty="0" smtClean="0">
                <a:latin typeface="Algerian" pitchFamily="82" charset="0"/>
              </a:rPr>
              <a:t> (Rajasthan</a:t>
            </a:r>
            <a:r>
              <a:rPr lang="en-US" sz="2400" dirty="0" smtClean="0">
                <a:latin typeface="Algerian" pitchFamily="82" charset="0"/>
              </a:rPr>
              <a:t>)</a:t>
            </a:r>
            <a:endParaRPr lang="en-US" sz="2400" dirty="0">
              <a:latin typeface="Algerian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228600" y="1066800"/>
            <a:ext cx="9677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PERSONALITY  DEVELOPMENT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62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THEORY OF PERSONALITY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752600"/>
            <a:ext cx="800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Pshycoanalitical</a:t>
            </a:r>
            <a:r>
              <a:rPr lang="en-US" sz="2400" b="1" dirty="0" smtClean="0">
                <a:solidFill>
                  <a:srgbClr val="FF0000"/>
                </a:solidFill>
              </a:rPr>
              <a:t> theory by Sigmund Freud (1856-1939)</a:t>
            </a:r>
          </a:p>
          <a:p>
            <a:endParaRPr lang="en-US" dirty="0"/>
          </a:p>
          <a:p>
            <a:endParaRPr lang="en-US" dirty="0" smtClean="0"/>
          </a:p>
          <a:p>
            <a:pPr algn="just"/>
            <a:r>
              <a:rPr lang="en-US" sz="2000" b="1" dirty="0" smtClean="0">
                <a:solidFill>
                  <a:srgbClr val="002060"/>
                </a:solidFill>
              </a:rPr>
              <a:t>Sigmund Freud developed the </a:t>
            </a:r>
            <a:r>
              <a:rPr lang="en-US" sz="2000" b="1" dirty="0" err="1" smtClean="0">
                <a:solidFill>
                  <a:srgbClr val="002060"/>
                </a:solidFill>
              </a:rPr>
              <a:t>psychoanalitical</a:t>
            </a:r>
            <a:r>
              <a:rPr lang="en-US" sz="2000" b="1" dirty="0" smtClean="0">
                <a:solidFill>
                  <a:srgbClr val="002060"/>
                </a:solidFill>
              </a:rPr>
              <a:t> theory of personality development, which argued that personality is formed through conflicts among  three  fundamental </a:t>
            </a:r>
            <a:r>
              <a:rPr lang="en-US" sz="2000" b="1" dirty="0" err="1" smtClean="0">
                <a:solidFill>
                  <a:srgbClr val="002060"/>
                </a:solidFill>
              </a:rPr>
              <a:t>streucture</a:t>
            </a:r>
            <a:r>
              <a:rPr lang="en-US" sz="2000" b="1" dirty="0" smtClean="0">
                <a:solidFill>
                  <a:srgbClr val="002060"/>
                </a:solidFill>
              </a:rPr>
              <a:t> of the human mind 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838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Three fundamental structure of the human mind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828800"/>
            <a:ext cx="7239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0000"/>
                </a:solidFill>
              </a:rPr>
              <a:t>Id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0000"/>
                </a:solidFill>
              </a:rPr>
              <a:t>Ego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0000"/>
                </a:solidFill>
              </a:rPr>
              <a:t>Super Ego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9144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DIVISION OF THE MIND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2057400"/>
            <a:ext cx="685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Conscious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Subconscious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Unconscious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685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STAGES OF DEVELOPMENT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FF0000"/>
                </a:solidFill>
              </a:rPr>
              <a:t>Oral Stage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i="1" dirty="0" smtClean="0">
                <a:solidFill>
                  <a:srgbClr val="FF0000"/>
                </a:solidFill>
              </a:rPr>
              <a:t>Anal Stage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i="1" dirty="0" err="1" smtClean="0">
                <a:solidFill>
                  <a:srgbClr val="FF0000"/>
                </a:solidFill>
              </a:rPr>
              <a:t>Letancy</a:t>
            </a:r>
            <a:r>
              <a:rPr lang="en-US" sz="2400" b="1" i="1" dirty="0" smtClean="0">
                <a:solidFill>
                  <a:srgbClr val="FF0000"/>
                </a:solidFill>
              </a:rPr>
              <a:t> Stage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i="1" dirty="0" err="1" smtClean="0">
                <a:solidFill>
                  <a:srgbClr val="FF0000"/>
                </a:solidFill>
              </a:rPr>
              <a:t>Phalic</a:t>
            </a:r>
            <a:r>
              <a:rPr lang="en-US" sz="2400" b="1" i="1" dirty="0" smtClean="0">
                <a:solidFill>
                  <a:srgbClr val="FF0000"/>
                </a:solidFill>
              </a:rPr>
              <a:t> Stage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i="1" dirty="0" err="1" smtClean="0">
                <a:solidFill>
                  <a:srgbClr val="FF0000"/>
                </a:solidFill>
              </a:rPr>
              <a:t>Genetical</a:t>
            </a:r>
            <a:r>
              <a:rPr lang="en-US" sz="2400" b="1" i="1" dirty="0" smtClean="0">
                <a:solidFill>
                  <a:srgbClr val="FF0000"/>
                </a:solidFill>
              </a:rPr>
              <a:t> Stage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6858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INSTINCTS 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6400" y="160020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2400" b="1" i="1" dirty="0" smtClean="0">
                <a:solidFill>
                  <a:srgbClr val="002060"/>
                </a:solidFill>
              </a:rPr>
              <a:t>Life Instinct</a:t>
            </a:r>
          </a:p>
          <a:p>
            <a:pPr marL="342900" indent="-342900">
              <a:buAutoNum type="alphaUcPeriod"/>
            </a:pPr>
            <a:endParaRPr lang="en-US" sz="2400" b="1" i="1" dirty="0">
              <a:solidFill>
                <a:srgbClr val="002060"/>
              </a:solidFill>
            </a:endParaRPr>
          </a:p>
          <a:p>
            <a:pPr marL="342900" indent="-342900">
              <a:buAutoNum type="alphaUcPeriod"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marL="342900" indent="-342900">
              <a:buAutoNum type="alphaUcPeriod"/>
            </a:pPr>
            <a:r>
              <a:rPr lang="en-US" sz="2400" b="1" i="1" dirty="0" smtClean="0">
                <a:solidFill>
                  <a:srgbClr val="002060"/>
                </a:solidFill>
              </a:rPr>
              <a:t>Death Instinct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3810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DEFENSE MECHANISM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676400"/>
            <a:ext cx="7162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b="1" i="1" dirty="0" smtClean="0">
                <a:solidFill>
                  <a:srgbClr val="FF0000"/>
                </a:solidFill>
              </a:rPr>
              <a:t>Projection </a:t>
            </a:r>
          </a:p>
          <a:p>
            <a:pPr marL="342900" indent="-342900">
              <a:buFont typeface="+mj-lt"/>
              <a:buAutoNum type="arabicPeriod"/>
            </a:pPr>
            <a:endParaRPr lang="en-US" sz="2000" b="1" i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i="1" dirty="0" smtClean="0">
                <a:solidFill>
                  <a:srgbClr val="FF0000"/>
                </a:solidFill>
              </a:rPr>
              <a:t>Displacement </a:t>
            </a:r>
          </a:p>
          <a:p>
            <a:pPr marL="342900" indent="-342900">
              <a:buFont typeface="+mj-lt"/>
              <a:buAutoNum type="arabicPeriod"/>
            </a:pPr>
            <a:endParaRPr lang="en-US" sz="2000" b="1" i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i="1" dirty="0" smtClean="0">
                <a:solidFill>
                  <a:srgbClr val="FF0000"/>
                </a:solidFill>
              </a:rPr>
              <a:t>Sublimation</a:t>
            </a:r>
          </a:p>
          <a:p>
            <a:pPr marL="342900" indent="-342900">
              <a:buFont typeface="+mj-lt"/>
              <a:buAutoNum type="arabicPeriod"/>
            </a:pPr>
            <a:endParaRPr lang="en-US" sz="2000" b="1" i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i="1" dirty="0" smtClean="0">
                <a:solidFill>
                  <a:srgbClr val="FF0000"/>
                </a:solidFill>
              </a:rPr>
              <a:t>Denial </a:t>
            </a:r>
          </a:p>
          <a:p>
            <a:pPr marL="342900" indent="-342900">
              <a:buFont typeface="+mj-lt"/>
              <a:buAutoNum type="arabicPeriod"/>
            </a:pPr>
            <a:endParaRPr lang="en-US" sz="2000" b="1" i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i="1" dirty="0" err="1" smtClean="0">
                <a:solidFill>
                  <a:srgbClr val="FF0000"/>
                </a:solidFill>
              </a:rPr>
              <a:t>Rationalisation</a:t>
            </a:r>
            <a:endParaRPr lang="en-US" sz="2000" b="1" i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sz="2000" b="1" i="1" dirty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i="1" dirty="0" smtClean="0">
                <a:solidFill>
                  <a:srgbClr val="FF0000"/>
                </a:solidFill>
              </a:rPr>
              <a:t>Reaction formation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838200"/>
            <a:ext cx="525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DREAM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2819400"/>
            <a:ext cx="5638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 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107</Words>
  <Application>Microsoft Office PowerPoint</Application>
  <PresentationFormat>On-screen Show (4:3)</PresentationFormat>
  <Paragraphs>49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Pushpa</cp:lastModifiedBy>
  <cp:revision>3</cp:revision>
  <dcterms:created xsi:type="dcterms:W3CDTF">2015-12-10T17:48:17Z</dcterms:created>
  <dcterms:modified xsi:type="dcterms:W3CDTF">2017-07-11T04:41:07Z</dcterms:modified>
</cp:coreProperties>
</file>